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4" r:id="rId10"/>
    <p:sldId id="261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6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6" autoAdjust="0"/>
    <p:restoredTop sz="98761" autoAdjust="0"/>
  </p:normalViewPr>
  <p:slideViewPr>
    <p:cSldViewPr>
      <p:cViewPr>
        <p:scale>
          <a:sx n="70" d="100"/>
          <a:sy n="70" d="100"/>
        </p:scale>
        <p:origin x="-7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6516-E25C-4851-B1C7-F07947208F61}" type="datetimeFigureOut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B7DE-4E96-482B-A3BC-D0AAB109CE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14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because </a:t>
            </a:r>
          </a:p>
          <a:p>
            <a:r>
              <a:rPr lang="en-US" altLang="zh-TW" dirty="0" smtClean="0"/>
              <a:t>If we over-trust the feedback information, we may be biased to favor a particular subset of relevant documents, but under-trusting it would not take advantage of feedback.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B7DE-4E96-482B-A3BC-D0AAB109CEB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51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59E0-0895-4493-A51E-7F460BA47D17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4A77-E758-431C-A1B3-77399A631779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B426-DE94-49A2-A6D1-0912D1F062FD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FA5-8AB2-4A53-8372-D6014D5BEF8E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B27-BAB4-4F53-8503-FBDF647C1678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1E8D-8395-4D38-94CB-8D34C6831500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11A1-D9B7-470B-984C-605F176ACA83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CEA7-4386-42D5-B78F-A4536CA5B693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FF5-3B00-48DC-B376-F0B5569A660E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728-6A01-4DB6-8EFC-6798C3C46102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1D11-3502-4BA0-9C2F-39D3B0CDDE6E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2ED4C3A-D15B-4C53-998D-7AEE4E1FAA41}" type="datetime1">
              <a:rPr lang="zh-TW" altLang="en-US" smtClean="0"/>
              <a:t>2010/10/10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A98C05-E0F7-4085-AB4B-70AFDB2B83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1606435"/>
            <a:ext cx="7268344" cy="2902685"/>
          </a:xfrm>
        </p:spPr>
        <p:txBody>
          <a:bodyPr/>
          <a:lstStyle/>
          <a:p>
            <a:r>
              <a:rPr lang="en-US" altLang="zh-TW" sz="3600" dirty="0" smtClean="0"/>
              <a:t>Adaptive Relevance Feedback </a:t>
            </a:r>
            <a:br>
              <a:rPr lang="en-US" altLang="zh-TW" sz="3600" dirty="0" smtClean="0"/>
            </a:br>
            <a:r>
              <a:rPr lang="en-US" altLang="zh-TW" sz="3600" dirty="0" smtClean="0"/>
              <a:t>in Information Retrieval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2000" dirty="0" err="1" smtClean="0"/>
              <a:t>Yuanhua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Lv</a:t>
            </a:r>
            <a:r>
              <a:rPr lang="en-US" altLang="zh-TW" sz="2000" dirty="0" smtClean="0"/>
              <a:t> and </a:t>
            </a:r>
            <a:r>
              <a:rPr lang="en-US" altLang="zh-TW" sz="2000" dirty="0" err="1" smtClean="0"/>
              <a:t>ChengXiang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Zhai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(CIKM ‘09)</a:t>
            </a:r>
            <a:endParaRPr lang="zh-TW" altLang="en-US" sz="2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6172200" cy="6858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altLang="zh-TW" dirty="0" smtClean="0"/>
              <a:t>Date: 2010/10/12</a:t>
            </a:r>
          </a:p>
          <a:p>
            <a:pPr algn="r"/>
            <a:r>
              <a:rPr lang="en-US" altLang="zh-TW" dirty="0" smtClean="0"/>
              <a:t>Advisor: Dr. </a:t>
            </a:r>
            <a:r>
              <a:rPr lang="en-US" altLang="zh-TW" dirty="0" err="1" smtClean="0"/>
              <a:t>Koh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</a:t>
            </a:r>
          </a:p>
          <a:p>
            <a:pPr algn="r"/>
            <a:r>
              <a:rPr lang="en-US" altLang="zh-TW" dirty="0" smtClean="0"/>
              <a:t>Speaker: Lin, Yi-</a:t>
            </a:r>
            <a:r>
              <a:rPr lang="en-US" altLang="zh-TW" dirty="0" err="1" smtClean="0"/>
              <a:t>Jhen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3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TREC Data set</a:t>
                </a:r>
              </a:p>
              <a:p>
                <a:r>
                  <a:rPr lang="en-US" altLang="zh-TW" dirty="0" smtClean="0"/>
                  <a:t>Assume top-10 results were judged by users for relevance feedback</a:t>
                </a:r>
              </a:p>
              <a:p>
                <a:r>
                  <a:rPr lang="en-US" altLang="zh-TW" dirty="0" smtClean="0"/>
                  <a:t> KL-Divergence </a:t>
                </a:r>
                <a:r>
                  <a:rPr lang="en-US" altLang="zh-TW" dirty="0"/>
                  <a:t>r</a:t>
                </a:r>
                <a:r>
                  <a:rPr lang="en-US" altLang="zh-TW" dirty="0" smtClean="0"/>
                  <a:t>etrieval model with the mixture model feedback to get the optimal feedback coefficients for training queries; through trying different feedback coefficient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  <m:r>
                      <a:rPr lang="zh-TW" altLang="en-US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altLang="zh-TW" dirty="0" smtClean="0"/>
                  <a:t>{ 0.0, 0.1,…, 1.0 } </a:t>
                </a:r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23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Experiments</a:t>
            </a:r>
            <a:br>
              <a:rPr lang="en-US" altLang="zh-TW" sz="4400" dirty="0" smtClean="0"/>
            </a:br>
            <a:r>
              <a:rPr lang="en-US" altLang="zh-TW" sz="2400" dirty="0" smtClean="0"/>
              <a:t>Experiment Design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994"/>
            <a:ext cx="3702990" cy="11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08" y="574748"/>
            <a:ext cx="7078192" cy="3934371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Experiments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Sensitivity of Feedback Coefficient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5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30" y="332656"/>
            <a:ext cx="5420646" cy="446449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Experiments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Feature Analysis and Selection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12</a:t>
            </a:fld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3491880" y="1052736"/>
            <a:ext cx="1584176" cy="2376264"/>
            <a:chOff x="3491880" y="1052736"/>
            <a:chExt cx="1584176" cy="2376264"/>
          </a:xfrm>
        </p:grpSpPr>
        <p:cxnSp>
          <p:nvCxnSpPr>
            <p:cNvPr id="9" name="直線接點 8"/>
            <p:cNvCxnSpPr/>
            <p:nvPr/>
          </p:nvCxnSpPr>
          <p:spPr>
            <a:xfrm>
              <a:off x="3491880" y="2429652"/>
              <a:ext cx="15121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3563888" y="1052736"/>
              <a:ext cx="15121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3563888" y="1484784"/>
              <a:ext cx="15121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3491880" y="2636912"/>
              <a:ext cx="15121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3563888" y="3429000"/>
              <a:ext cx="15121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3563888" y="2060848"/>
              <a:ext cx="15121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9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an example:</a:t>
                </a:r>
              </a:p>
              <a:p>
                <a:r>
                  <a:rPr lang="en-US" altLang="zh-TW" dirty="0" smtClean="0"/>
                  <a:t>Weights derived from Terabyte04&amp;05 data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Given a new query, we can predict its feedback coefficient using the formula: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effectLst/>
                        <a:latin typeface="Cambria Math"/>
                        <a:ea typeface="Cambria Math"/>
                      </a:rPr>
                      <m:t>α</m:t>
                    </m:r>
                    <m:r>
                      <a:rPr lang="en-US" altLang="zh-TW" i="1">
                        <a:effectLst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effectLst/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/>
                          </a:rPr>
                          <m:t>exp</m:t>
                        </m:r>
                        <m:r>
                          <a:rPr lang="en-US" altLang="zh-TW" i="1">
                            <a:effectLst/>
                            <a:latin typeface="Cambria Math"/>
                          </a:rPr>
                          <m:t>(−</m:t>
                        </m:r>
                        <m:r>
                          <a:rPr lang="en-US" altLang="zh-TW" i="1">
                            <a:effectLst/>
                            <a:latin typeface="Cambria Math"/>
                          </a:rPr>
                          <m:t>𝑧</m:t>
                        </m:r>
                        <m:r>
                          <a:rPr lang="en-US" altLang="zh-TW" i="1">
                            <a:effectLst/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Experiments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Feature Analysis and Selection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05879"/>
            <a:ext cx="5617384" cy="12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Evaluate in three variant cases :</a:t>
            </a:r>
          </a:p>
          <a:p>
            <a:pPr lvl="1"/>
            <a:r>
              <a:rPr lang="en-US" altLang="zh-TW" dirty="0" smtClean="0"/>
              <a:t>Ideal: the training set and the testing set are in the same domain</a:t>
            </a:r>
          </a:p>
          <a:p>
            <a:pPr lvl="1"/>
            <a:r>
              <a:rPr lang="en-US" altLang="zh-TW" dirty="0" smtClean="0"/>
              <a:t>Toughest: which is dominated by the data not in the same domain</a:t>
            </a:r>
          </a:p>
          <a:p>
            <a:pPr lvl="1"/>
            <a:r>
              <a:rPr lang="en-US" altLang="zh-TW" dirty="0" smtClean="0"/>
              <a:t>Have sufficient training data in the same domain, but it is mixed with “noisy” data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Experiments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 smtClean="0"/>
              <a:t>Performance of Adaptive Relevance Feedback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1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51" y="1844824"/>
            <a:ext cx="4894297" cy="2975800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6" y="78250"/>
            <a:ext cx="5525272" cy="183858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Experiments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 smtClean="0"/>
              <a:t>Performance of Adaptive Relevance Feedback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37948" y="42191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Ideal: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139952" y="764704"/>
            <a:ext cx="1512168" cy="477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4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71" y="2852936"/>
            <a:ext cx="4241461" cy="256856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Experiments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 smtClean="0"/>
              <a:t>Performance of Adaptive Relevance Feedback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60280" y="404664"/>
            <a:ext cx="117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Toughest: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630061" cy="2876952"/>
          </a:xfrm>
        </p:spPr>
      </p:pic>
    </p:spTree>
    <p:extLst>
      <p:ext uri="{BB962C8B-B14F-4D97-AF65-F5344CB8AC3E}">
        <p14:creationId xmlns:p14="http://schemas.microsoft.com/office/powerpoint/2010/main" val="27923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33701"/>
            <a:ext cx="4350246" cy="2534491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Experiments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 smtClean="0"/>
              <a:t>Performance of Adaptive Relevance Feedback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37948" y="4219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noisy: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93" y="188640"/>
            <a:ext cx="5553851" cy="2848373"/>
          </a:xfrm>
        </p:spPr>
      </p:pic>
    </p:spTree>
    <p:extLst>
      <p:ext uri="{BB962C8B-B14F-4D97-AF65-F5344CB8AC3E}">
        <p14:creationId xmlns:p14="http://schemas.microsoft.com/office/powerpoint/2010/main" val="27923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Contributions</a:t>
            </a:r>
          </a:p>
          <a:p>
            <a:pPr lvl="1"/>
            <a:r>
              <a:rPr lang="en-US" altLang="zh-TW" dirty="0" smtClean="0"/>
              <a:t>Propose an adaptive relevance feedback algorithm to dynamically handle the balance between query and feedback documents</a:t>
            </a:r>
          </a:p>
          <a:p>
            <a:pPr lvl="1"/>
            <a:r>
              <a:rPr lang="en-US" altLang="zh-TW" dirty="0" smtClean="0"/>
              <a:t>Propose three heuristics to characterize the balance between original query and feedback information</a:t>
            </a:r>
          </a:p>
          <a:p>
            <a:r>
              <a:rPr lang="en-US" altLang="zh-TW" dirty="0" smtClean="0"/>
              <a:t>Future work</a:t>
            </a:r>
          </a:p>
          <a:p>
            <a:pPr lvl="1"/>
            <a:r>
              <a:rPr lang="en-US" altLang="zh-TW" dirty="0" smtClean="0"/>
              <a:t>Rely on explicit user feedback for training, how to adaptively exploit pseudo and implicit feedback</a:t>
            </a:r>
          </a:p>
          <a:p>
            <a:pPr lvl="1"/>
            <a:r>
              <a:rPr lang="en-US" altLang="zh-TW" dirty="0" smtClean="0"/>
              <a:t>Apply on other feedback approach, e.g., </a:t>
            </a:r>
            <a:r>
              <a:rPr lang="en-US" altLang="zh-TW" dirty="0" err="1" smtClean="0"/>
              <a:t>Rocchio</a:t>
            </a:r>
            <a:r>
              <a:rPr lang="en-US" altLang="zh-TW" dirty="0" smtClean="0"/>
              <a:t> feedback, to examine its performance</a:t>
            </a:r>
          </a:p>
          <a:p>
            <a:pPr lvl="1"/>
            <a:r>
              <a:rPr lang="en-US" altLang="zh-TW" dirty="0" smtClean="0"/>
              <a:t>Study more effective and robust features</a:t>
            </a:r>
          </a:p>
          <a:p>
            <a:pPr lvl="1"/>
            <a:r>
              <a:rPr lang="en-US" altLang="zh-TW" dirty="0" smtClean="0"/>
              <a:t>Incorporate negative feedback into the proposed adaptive relevance feedback method</a:t>
            </a:r>
          </a:p>
          <a:p>
            <a:pPr lvl="1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Conclusions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2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6320" y="685801"/>
            <a:ext cx="7248128" cy="3657599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sz="2400" dirty="0"/>
              <a:t>Problem Formulation</a:t>
            </a:r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 smtClean="0"/>
              <a:t>Learning Approach To Adaptive Relevance Feedback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Outline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4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403648" y="685801"/>
                <a:ext cx="6768752" cy="365759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Relevance Feedback </a:t>
                </a:r>
                <a:r>
                  <a:rPr lang="en-US" altLang="zh-TW" dirty="0" smtClean="0"/>
                  <a:t>helps </a:t>
                </a:r>
                <a:r>
                  <a:rPr lang="en-US" altLang="zh-TW" dirty="0" smtClean="0"/>
                  <a:t>to improve the retrieval performance.</a:t>
                </a:r>
              </a:p>
              <a:p>
                <a:r>
                  <a:rPr lang="en-US" altLang="zh-TW" dirty="0" smtClean="0"/>
                  <a:t>The balance between the original query and feedback information </a:t>
                </a:r>
                <a:r>
                  <a:rPr lang="en-US" altLang="zh-TW" dirty="0" smtClean="0"/>
                  <a:t>is usually </a:t>
                </a:r>
                <a:r>
                  <a:rPr lang="en-US" altLang="zh-TW" dirty="0" smtClean="0"/>
                  <a:t>set </a:t>
                </a:r>
                <a:r>
                  <a:rPr lang="en-US" altLang="zh-TW" dirty="0" smtClean="0"/>
                  <a:t>to a fixed </a:t>
                </a:r>
                <a:r>
                  <a:rPr lang="en-US" altLang="zh-TW" dirty="0" smtClean="0"/>
                  <a:t>value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𝑀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zh-TW" alt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+ </m:t>
                    </m:r>
                    <m:r>
                      <a:rPr lang="zh-TW" altLang="en-US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(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This </a:t>
                </a:r>
                <a:r>
                  <a:rPr lang="en-US" altLang="zh-TW" dirty="0" smtClean="0"/>
                  <a:t>balance parameter should be optimized for each query and each set of feedback documents.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8" y="685801"/>
                <a:ext cx="6768752" cy="3657599"/>
              </a:xfrm>
              <a:blipFill rotWithShape="1">
                <a:blip r:embed="rId3"/>
                <a:stretch>
                  <a:fillRect r="-1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Introduction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3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403648" y="685801"/>
                <a:ext cx="7200800" cy="439938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Three cases to set a larger feedback coefficient:</a:t>
                </a:r>
              </a:p>
              <a:p>
                <a:pPr lvl="1"/>
                <a:r>
                  <a:rPr lang="en-US" altLang="zh-TW" dirty="0"/>
                  <a:t>The query is discriminative</a:t>
                </a:r>
              </a:p>
              <a:p>
                <a:pPr lvl="1"/>
                <a:r>
                  <a:rPr lang="en-US" altLang="zh-TW" dirty="0"/>
                  <a:t>The feedback documents are discriminative</a:t>
                </a:r>
              </a:p>
              <a:p>
                <a:pPr lvl="1"/>
                <a:r>
                  <a:rPr lang="en-US" altLang="zh-TW" dirty="0"/>
                  <a:t>Divergence between a query and its feedback document is </a:t>
                </a:r>
                <a:r>
                  <a:rPr lang="en-US" altLang="zh-TW" dirty="0" smtClean="0"/>
                  <a:t>large</a:t>
                </a:r>
                <a:endParaRPr lang="en-US" altLang="zh-TW" dirty="0" smtClean="0"/>
              </a:p>
              <a:p>
                <a:r>
                  <a:rPr lang="en-US" altLang="zh-TW" dirty="0" smtClean="0"/>
                  <a:t>We </a:t>
                </a:r>
                <a:r>
                  <a:rPr lang="en-US" altLang="zh-TW" dirty="0" smtClean="0"/>
                  <a:t>assume there is a function B, that can map a query Q and the corresponding feedback documents J to the optimal feedback coefficient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( i.e.,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zh-TW" alt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 = B(Q,J) </a:t>
                </a:r>
                <a:r>
                  <a:rPr lang="en-US" altLang="zh-TW" dirty="0" smtClean="0"/>
                  <a:t>)</a:t>
                </a:r>
              </a:p>
              <a:p>
                <a:r>
                  <a:rPr lang="en-US" altLang="zh-TW" dirty="0" smtClean="0"/>
                  <a:t>We </a:t>
                </a:r>
                <a:r>
                  <a:rPr lang="en-US" altLang="zh-TW" dirty="0" smtClean="0"/>
                  <a:t>explore the problem of adaptive relevance feedback in KL-divergence retrieval model and mixture-model feedback method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8" y="685801"/>
                <a:ext cx="7200800" cy="4399383"/>
              </a:xfrm>
              <a:blipFill rotWithShape="1">
                <a:blip r:embed="rId2"/>
                <a:stretch>
                  <a:fillRect t="-2080" r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Problem Formulation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72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6320" y="685801"/>
            <a:ext cx="6096000" cy="3657599"/>
          </a:xfrm>
        </p:spPr>
        <p:txBody>
          <a:bodyPr/>
          <a:lstStyle/>
          <a:p>
            <a:r>
              <a:rPr lang="en-US" altLang="zh-TW" dirty="0" smtClean="0"/>
              <a:t>Heuristics </a:t>
            </a:r>
            <a:r>
              <a:rPr lang="en-US" altLang="zh-TW" dirty="0"/>
              <a:t>and </a:t>
            </a:r>
            <a:r>
              <a:rPr lang="en-US" altLang="zh-TW" dirty="0" smtClean="0"/>
              <a:t>Features</a:t>
            </a:r>
          </a:p>
          <a:p>
            <a:pPr lvl="1"/>
            <a:r>
              <a:rPr lang="en-US" altLang="zh-TW" dirty="0" smtClean="0"/>
              <a:t>Discrimination </a:t>
            </a:r>
            <a:r>
              <a:rPr lang="en-US" altLang="zh-TW" dirty="0"/>
              <a:t>of Query</a:t>
            </a:r>
          </a:p>
          <a:p>
            <a:pPr lvl="1"/>
            <a:r>
              <a:rPr lang="en-US" altLang="zh-TW" dirty="0"/>
              <a:t>Discrimination of Feedback documents</a:t>
            </a:r>
          </a:p>
          <a:p>
            <a:pPr lvl="1"/>
            <a:r>
              <a:rPr lang="en-US" altLang="zh-TW" dirty="0"/>
              <a:t>Divergence between Query and Feedback </a:t>
            </a:r>
            <a:r>
              <a:rPr lang="en-US" altLang="zh-TW" dirty="0" smtClean="0"/>
              <a:t>Documents</a:t>
            </a:r>
          </a:p>
          <a:p>
            <a:r>
              <a:rPr lang="en-US" altLang="zh-TW" dirty="0" smtClean="0"/>
              <a:t>Learning Algorithm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400" dirty="0"/>
              <a:t>A Learning Approach To Adaptive Relevance </a:t>
            </a:r>
            <a:r>
              <a:rPr lang="en-US" altLang="zh-TW" sz="4400" dirty="0" smtClean="0"/>
              <a:t>Feedback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2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1356320" y="685801"/>
                <a:ext cx="6096000" cy="439938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Query Length</a:t>
                </a:r>
              </a:p>
              <a:p>
                <a:pPr lvl="1"/>
                <a:r>
                  <a:rPr lang="en-US" altLang="zh-TW" dirty="0"/>
                  <a:t>Q = </a:t>
                </a:r>
                <a:r>
                  <a:rPr lang="en-US" altLang="zh-TW" dirty="0" smtClean="0"/>
                  <a:t>“apple </a:t>
                </a:r>
                <a:r>
                  <a:rPr lang="en-US" altLang="zh-TW" dirty="0" err="1" smtClean="0"/>
                  <a:t>ipad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case</a:t>
                </a:r>
                <a:r>
                  <a:rPr lang="en-US" altLang="zh-TW" dirty="0" smtClean="0"/>
                  <a:t>”, |Q| = 3</a:t>
                </a:r>
              </a:p>
              <a:p>
                <a:r>
                  <a:rPr lang="en-US" altLang="zh-TW" dirty="0" smtClean="0"/>
                  <a:t>Entropy of Query</a:t>
                </a:r>
              </a:p>
              <a:p>
                <a:pPr lvl="1"/>
                <a:r>
                  <a:rPr lang="en-US" altLang="zh-TW" dirty="0" smtClean="0"/>
                  <a:t>Based on top-N result documents F</a:t>
                </a:r>
                <a:r>
                  <a:rPr lang="en-US" altLang="zh-TW" dirty="0" smtClean="0"/>
                  <a:t>’</a:t>
                </a:r>
              </a:p>
              <a:p>
                <a:pPr lvl="1"/>
                <a:r>
                  <a:rPr lang="en-US" altLang="zh-TW" dirty="0" err="1" smtClean="0"/>
                  <a:t>QEnt_A</a:t>
                </a:r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 smtClean="0">
                            <a:latin typeface="Cambria Math"/>
                          </a:rPr>
                          <m:t>𝜔</m:t>
                        </m:r>
                        <m:r>
                          <a:rPr lang="zh-TW" altLang="en-US" i="1" smtClean="0">
                            <a:latin typeface="Cambria Math"/>
                          </a:rPr>
                          <m:t>∈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nary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zh-TW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(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′)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zh-TW" altLang="en-US" i="1" smtClean="0">
                                <a:latin typeface="Cambria Math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(</m:t>
                            </m:r>
                            <m:r>
                              <a:rPr lang="zh-TW" altLang="en-US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′)</m:t>
                            </m:r>
                          </m:e>
                        </m:nary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Clarity </a:t>
                </a:r>
                <a:r>
                  <a:rPr lang="en-US" altLang="zh-TW" dirty="0" smtClean="0"/>
                  <a:t>of </a:t>
                </a:r>
                <a:r>
                  <a:rPr lang="en-US" altLang="zh-TW" dirty="0" smtClean="0"/>
                  <a:t>Query</a:t>
                </a:r>
              </a:p>
              <a:p>
                <a:pPr lvl="1"/>
                <a:r>
                  <a:rPr lang="en-US" altLang="zh-TW" dirty="0" err="1" smtClean="0"/>
                  <a:t>Kullback-Leibler</a:t>
                </a:r>
                <a:r>
                  <a:rPr lang="en-US" altLang="zh-TW" dirty="0" smtClean="0"/>
                  <a:t> divergence of the query model from the collection model</a:t>
                </a:r>
              </a:p>
              <a:p>
                <a:pPr lvl="1"/>
                <a:r>
                  <a:rPr lang="en-US" altLang="zh-TW" dirty="0" smtClean="0"/>
                  <a:t>QEnt_R1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 smtClean="0">
                            <a:latin typeface="Cambria Math"/>
                          </a:rPr>
                          <m:t>𝜔</m:t>
                        </m:r>
                        <m:r>
                          <a:rPr lang="zh-TW" altLang="en-US" i="1" smtClean="0">
                            <a:latin typeface="Cambria Math"/>
                          </a:rPr>
                          <m:t>∈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𝑄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nary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QEnt_R2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zh-TW" altLang="en-US" i="1">
                            <a:latin typeface="Cambria Math"/>
                          </a:rPr>
                          <m:t>∈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nary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dirty="0" smtClean="0"/>
                  <a:t>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r>
                  <a:rPr lang="en-US" altLang="zh-TW" dirty="0" smtClean="0"/>
                  <a:t> = (1-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𝜆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)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+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𝜆</m:t>
                    </m:r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zh-TW" dirty="0"/>
                  <a:t>)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𝜆</m:t>
                    </m:r>
                    <m:r>
                      <a:rPr lang="en-US" altLang="zh-TW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altLang="zh-TW" dirty="0" smtClean="0"/>
                  <a:t>0.7</a:t>
                </a:r>
              </a:p>
              <a:p>
                <a:pPr lvl="1"/>
                <a:r>
                  <a:rPr lang="en-US" altLang="zh-TW" dirty="0" smtClean="0"/>
                  <a:t>QEnt_R3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/>
                          </a:rPr>
                          <m:t>log</m:t>
                        </m:r>
                        <m:r>
                          <a:rPr lang="en-US" altLang="zh-TW" b="0" i="0" smtClean="0">
                            <a:latin typeface="Cambria Math"/>
                          </a:rPr>
                          <m:t> </m:t>
                        </m:r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𝑄𝐸𝑛𝑡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_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1)</m:t>
                        </m:r>
                      </m:e>
                    </m:func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QEnt_R4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dirty="0"/>
                          <m:t>QEnt</m:t>
                        </m:r>
                        <m:r>
                          <m:rPr>
                            <m:nor/>
                          </m:rPr>
                          <a:rPr lang="en-US" altLang="zh-TW" dirty="0"/>
                          <m:t>_</m:t>
                        </m:r>
                        <m:r>
                          <m:rPr>
                            <m:nor/>
                          </m:rPr>
                          <a:rPr lang="en-US" altLang="zh-TW" dirty="0"/>
                          <m:t>R</m:t>
                        </m:r>
                        <m:r>
                          <m:rPr>
                            <m:nor/>
                          </m:rPr>
                          <a:rPr lang="en-US" altLang="zh-TW" dirty="0"/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lvl="1"/>
                <a:endParaRPr lang="zh-TW" altLang="en-US" dirty="0"/>
              </a:p>
            </p:txBody>
          </p:sp>
        </mc:Choice>
        <mc:Fallback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6320" y="685801"/>
                <a:ext cx="6096000" cy="4399383"/>
              </a:xfrm>
              <a:blipFill rotWithShape="1">
                <a:blip r:embed="rId2"/>
                <a:stretch>
                  <a:fillRect t="-51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Discrimination of </a:t>
            </a:r>
            <a:r>
              <a:rPr lang="en-US" altLang="zh-TW" sz="4400" dirty="0" smtClean="0"/>
              <a:t>Query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6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6300192" y="221254"/>
                <a:ext cx="2731069" cy="2877904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TW" sz="1600" dirty="0" smtClean="0">
                    <a:solidFill>
                      <a:srgbClr val="FFC000"/>
                    </a:solidFill>
                  </a:rPr>
                  <a:t>Top-2 result documents </a:t>
                </a:r>
              </a:p>
              <a:p>
                <a:pPr marL="0" lvl="1"/>
                <a:r>
                  <a:rPr lang="en-US" altLang="zh-TW" sz="1600" dirty="0" smtClean="0">
                    <a:solidFill>
                      <a:srgbClr val="FFC000"/>
                    </a:solidFill>
                  </a:rPr>
                  <a:t>F’ ={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1600" i="1">
                        <a:solidFill>
                          <a:srgbClr val="FFC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FFC000"/>
                    </a:solidFill>
                  </a:rPr>
                  <a:t>}</a:t>
                </a:r>
                <a:endParaRPr lang="en-US" altLang="zh-TW" sz="1200" dirty="0" smtClean="0">
                  <a:solidFill>
                    <a:srgbClr val="FFC000"/>
                  </a:solidFill>
                </a:endParaRPr>
              </a:p>
              <a:p>
                <a:endParaRPr lang="en-US" altLang="zh-TW" sz="1400" dirty="0" smtClean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>
                    <a:solidFill>
                      <a:srgbClr val="FFC000"/>
                    </a:solidFill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>
                    <a:solidFill>
                      <a:srgbClr val="FFC000"/>
                    </a:solidFill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1400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2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1200" b="0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12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200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sz="1200" dirty="0">
                    <a:solidFill>
                      <a:srgbClr val="FFC000"/>
                    </a:solidFill>
                  </a:rPr>
                  <a:t> )</a:t>
                </a:r>
                <a:r>
                  <a:rPr lang="en-US" altLang="zh-TW" sz="1200" dirty="0">
                    <a:solidFill>
                      <a:srgbClr val="FFC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200" b="0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12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1200" dirty="0" smtClean="0">
                    <a:solidFill>
                      <a:srgbClr val="FFC000"/>
                    </a:solidFill>
                  </a:rPr>
                  <a:t>0</a:t>
                </a:r>
                <a:endParaRPr lang="en-US" altLang="zh-TW" sz="1400" dirty="0" smtClean="0">
                  <a:solidFill>
                    <a:srgbClr val="FFC000"/>
                  </a:solidFill>
                </a:endParaRPr>
              </a:p>
              <a:p>
                <a:endParaRPr lang="en-US" altLang="zh-TW" sz="1400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zh-TW" sz="1400" dirty="0" smtClean="0">
                    <a:solidFill>
                      <a:srgbClr val="FFC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1400" i="1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zh-TW" sz="1400" dirty="0" smtClean="0">
                    <a:solidFill>
                      <a:srgbClr val="FFC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400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2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12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func>
                      <m:func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200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sz="1200" dirty="0">
                    <a:solidFill>
                      <a:srgbClr val="FFC000"/>
                    </a:solidFill>
                  </a:rPr>
                  <a:t> )</a:t>
                </a:r>
                <a:r>
                  <a:rPr lang="en-US" altLang="zh-TW" sz="1200" dirty="0">
                    <a:solidFill>
                      <a:srgbClr val="FFC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2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12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12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12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func>
                      <m:func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200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TW" sz="120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sz="1200" dirty="0">
                    <a:solidFill>
                      <a:srgbClr val="FFC000"/>
                    </a:solidFill>
                  </a:rPr>
                  <a:t> )</a:t>
                </a:r>
                <a14:m>
                  <m:oMath xmlns:m="http://schemas.openxmlformats.org/officeDocument/2006/math">
                    <m:r>
                      <a:rPr lang="en-US" altLang="zh-TW" sz="1200" b="0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12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1200" dirty="0" smtClean="0">
                    <a:solidFill>
                      <a:srgbClr val="FFC000"/>
                    </a:solidFill>
                  </a:rPr>
                  <a:t>1</a:t>
                </a:r>
                <a:endParaRPr lang="en-US" altLang="zh-TW" sz="1200" dirty="0">
                  <a:solidFill>
                    <a:srgbClr val="FFC000"/>
                  </a:solidFill>
                </a:endParaRPr>
              </a:p>
              <a:p>
                <a:endParaRPr lang="en-US" altLang="zh-TW" sz="1400" dirty="0" smtClean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>
                    <a:solidFill>
                      <a:srgbClr val="FFC000"/>
                    </a:solidFill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1400" i="1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1400" b="0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zh-TW" sz="1400" dirty="0" smtClean="0">
                    <a:solidFill>
                      <a:srgbClr val="FFC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solidFill>
                      <a:srgbClr val="FFC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400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2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12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200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sz="1200" dirty="0">
                    <a:solidFill>
                      <a:srgbClr val="FFC000"/>
                    </a:solidFill>
                  </a:rPr>
                  <a:t> )</a:t>
                </a:r>
                <a:r>
                  <a:rPr lang="en-US" altLang="zh-TW" sz="1200" dirty="0">
                    <a:solidFill>
                      <a:srgbClr val="FFC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2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12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12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12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sz="12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zh-TW" sz="12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200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TW" sz="120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12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2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sz="1200" dirty="0">
                    <a:solidFill>
                      <a:srgbClr val="FFC000"/>
                    </a:solidFill>
                  </a:rPr>
                  <a:t> )</a:t>
                </a:r>
                <a14:m>
                  <m:oMath xmlns:m="http://schemas.openxmlformats.org/officeDocument/2006/math">
                    <m:r>
                      <a:rPr lang="en-US" altLang="zh-TW" sz="12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= </m:t>
                    </m:r>
                  </m:oMath>
                </a14:m>
                <a:r>
                  <a:rPr lang="en-US" altLang="zh-TW" sz="1200" dirty="0">
                    <a:solidFill>
                      <a:srgbClr val="FFC000"/>
                    </a:solidFill>
                  </a:rPr>
                  <a:t>1</a:t>
                </a:r>
              </a:p>
              <a:p>
                <a:endParaRPr lang="en-US" altLang="zh-TW" sz="1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21254"/>
                <a:ext cx="2731069" cy="2877904"/>
              </a:xfrm>
              <a:prstGeom prst="rect">
                <a:avLst/>
              </a:prstGeom>
              <a:blipFill rotWithShape="1">
                <a:blip r:embed="rId3"/>
                <a:stretch>
                  <a:fillRect l="-887" t="-42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0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2162219" y="2132856"/>
                <a:ext cx="6721392" cy="214744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C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TW" i="1" dirty="0" smtClean="0">
                    <a:solidFill>
                      <a:srgbClr val="FFC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i="1" dirty="0" smtClean="0">
                    <a:solidFill>
                      <a:srgbClr val="FFC00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i="1" dirty="0" smtClean="0">
                    <a:solidFill>
                      <a:srgbClr val="FFC00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C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TW" i="1" dirty="0" smtClean="0">
                    <a:solidFill>
                      <a:srgbClr val="FFC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i="1" dirty="0" smtClean="0">
                    <a:solidFill>
                      <a:srgbClr val="FFC00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FFC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dirty="0" smtClean="0">
                  <a:solidFill>
                    <a:srgbClr val="FFC000"/>
                  </a:solidFill>
                </a:endParaRPr>
              </a:p>
              <a:p>
                <a:endParaRPr lang="en-US" altLang="zh-TW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3+2</m:t>
                        </m:r>
                      </m:den>
                    </m:f>
                    <m:func>
                      <m:funcPr>
                        <m:ctrlP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3+2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dirty="0">
                    <a:solidFill>
                      <a:srgbClr val="FFC000"/>
                    </a:solidFill>
                  </a:rPr>
                  <a:t> )</a:t>
                </a:r>
                <a:r>
                  <a:rPr lang="en-US" altLang="zh-TW" dirty="0">
                    <a:solidFill>
                      <a:srgbClr val="FFC000"/>
                    </a:solidFill>
                    <a:ea typeface="Cambria Math"/>
                  </a:rPr>
                  <a:t> </a:t>
                </a:r>
                <a:r>
                  <a:rPr lang="en-US" altLang="zh-TW" dirty="0" smtClean="0">
                    <a:solidFill>
                      <a:srgbClr val="FFC000"/>
                    </a:solidFill>
                    <a:ea typeface="Cambria Math"/>
                  </a:rPr>
                  <a:t>+</a:t>
                </a:r>
                <a:r>
                  <a:rPr lang="en-US" altLang="zh-TW" dirty="0">
                    <a:solidFill>
                      <a:srgbClr val="FFC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3+2</m:t>
                        </m:r>
                      </m:den>
                    </m:f>
                    <m:func>
                      <m:funcPr>
                        <m:ctrlP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3+2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dirty="0">
                    <a:solidFill>
                      <a:srgbClr val="FFC000"/>
                    </a:solidFill>
                  </a:rPr>
                  <a:t> )</a:t>
                </a:r>
                <a:r>
                  <a:rPr lang="en-US" altLang="zh-TW" dirty="0">
                    <a:solidFill>
                      <a:srgbClr val="FFC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3+2</m:t>
                        </m:r>
                      </m:den>
                    </m:f>
                    <m:func>
                      <m:funcPr>
                        <m:ctrlPr>
                          <a:rPr lang="en-US" altLang="zh-TW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TW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3+3+2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dirty="0">
                    <a:solidFill>
                      <a:srgbClr val="FFC000"/>
                    </a:solidFill>
                  </a:rPr>
                  <a:t> )</a:t>
                </a:r>
                <a:endParaRPr lang="en-US" altLang="zh-TW" dirty="0" smtClean="0">
                  <a:solidFill>
                    <a:srgbClr val="FFC000"/>
                  </a:solidFill>
                </a:endParaRPr>
              </a:p>
              <a:p>
                <a:endParaRPr lang="en-US" altLang="zh-TW" dirty="0">
                  <a:solidFill>
                    <a:srgbClr val="FFC000"/>
                  </a:solidFill>
                </a:endParaRPr>
              </a:p>
              <a:p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219" y="2132856"/>
                <a:ext cx="6721392" cy="2147447"/>
              </a:xfrm>
              <a:prstGeom prst="rect">
                <a:avLst/>
              </a:prstGeom>
              <a:blipFill rotWithShape="1">
                <a:blip r:embed="rId2"/>
                <a:stretch>
                  <a:fillRect l="-181" t="-141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1331640" y="188641"/>
                <a:ext cx="6096000" cy="47525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Feedback Length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D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1,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dirty="0" smtClean="0"/>
                  <a:t>}                           , |F| = 3</a:t>
                </a:r>
              </a:p>
              <a:p>
                <a:r>
                  <a:rPr lang="en-US" altLang="zh-TW" dirty="0" smtClean="0"/>
                  <a:t>Feedback Radius</a:t>
                </a:r>
              </a:p>
              <a:p>
                <a:pPr lvl="1"/>
                <a:r>
                  <a:rPr lang="en-US" altLang="zh-TW" dirty="0" smtClean="0"/>
                  <a:t>to measure if feedback documents are concentrated on similar topics</a:t>
                </a:r>
              </a:p>
              <a:p>
                <a:r>
                  <a:rPr lang="en-US" altLang="zh-TW" dirty="0" smtClean="0"/>
                  <a:t>Entropy of Feedback </a:t>
                </a:r>
                <a:r>
                  <a:rPr lang="en-US" altLang="zh-TW" dirty="0" smtClean="0"/>
                  <a:t>Documents</a:t>
                </a:r>
              </a:p>
              <a:p>
                <a:pPr lvl="1"/>
                <a:r>
                  <a:rPr lang="en-US" altLang="zh-TW" dirty="0" err="1" smtClean="0"/>
                  <a:t>FBEnt_A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zh-TW" altLang="en-US" i="1">
                            <a:latin typeface="Cambria Math"/>
                          </a:rPr>
                          <m:t>∈</m:t>
                        </m:r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nary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</a:rPr>
                          <m:t> (</m:t>
                        </m:r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en-US" altLang="zh-TW" i="1">
                            <a:latin typeface="Cambria Math"/>
                          </a:rPr>
                          <m:t>, </m:t>
                        </m:r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Clarity of Feedback </a:t>
                </a:r>
                <a:r>
                  <a:rPr lang="en-US" altLang="zh-TW" dirty="0" smtClean="0"/>
                  <a:t>Documents</a:t>
                </a:r>
              </a:p>
              <a:p>
                <a:pPr lvl="1"/>
                <a:r>
                  <a:rPr lang="en-US" altLang="zh-TW" dirty="0" smtClean="0"/>
                  <a:t>FBEnt_R1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zh-TW" altLang="en-US" i="1">
                            <a:latin typeface="Cambria Math"/>
                          </a:rPr>
                          <m:t>∈</m:t>
                        </m:r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nary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altLang="zh-TW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r>
                  <a:rPr lang="en-US" altLang="zh-TW" dirty="0"/>
                  <a:t> = (1-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𝜆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)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/>
                  <a:t>+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𝜆</m:t>
                    </m:r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𝜆</m:t>
                    </m:r>
                    <m:r>
                      <a:rPr lang="en-US" altLang="zh-TW" i="1">
                        <a:latin typeface="Cambria Math"/>
                      </a:rPr>
                      <m:t>= </m:t>
                    </m:r>
                  </m:oMath>
                </a14:m>
                <a:r>
                  <a:rPr lang="en-US" altLang="zh-TW" dirty="0" smtClean="0"/>
                  <a:t>0.7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FBEnt_R2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dirty="0"/>
                          <m:t>FBEnt</m:t>
                        </m:r>
                        <m:r>
                          <m:rPr>
                            <m:nor/>
                          </m:rPr>
                          <a:rPr lang="en-US" altLang="zh-TW" dirty="0"/>
                          <m:t>_</m:t>
                        </m:r>
                        <m:r>
                          <m:rPr>
                            <m:nor/>
                          </m:rPr>
                          <a:rPr lang="en-US" altLang="zh-TW" dirty="0"/>
                          <m:t>R</m:t>
                        </m:r>
                        <m:r>
                          <m:rPr>
                            <m:nor/>
                          </m:rPr>
                          <a:rPr lang="en-US" altLang="zh-TW" dirty="0"/>
                          <m:t>1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FBEnt_R3 =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zh-TW" altLang="en-US" i="1">
                            <a:latin typeface="Cambria Math"/>
                          </a:rPr>
                          <m:t>∈</m:t>
                        </m:r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nary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1640" y="188641"/>
                <a:ext cx="6096000" cy="4752528"/>
              </a:xfrm>
              <a:blipFill rotWithShape="1">
                <a:blip r:embed="rId3"/>
                <a:stretch>
                  <a:fillRect r="-900" b="-1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87248" cy="914400"/>
          </a:xfrm>
        </p:spPr>
        <p:txBody>
          <a:bodyPr/>
          <a:lstStyle/>
          <a:p>
            <a:r>
              <a:rPr lang="en-US" altLang="zh-TW" sz="3600" dirty="0"/>
              <a:t>Discrimination of Feedback </a:t>
            </a:r>
            <a:r>
              <a:rPr lang="en-US" altLang="zh-TW" sz="3600" dirty="0" smtClean="0"/>
              <a:t>documents</a:t>
            </a:r>
            <a:br>
              <a:rPr lang="en-US" altLang="zh-TW" sz="3600" dirty="0" smtClean="0"/>
            </a:br>
            <a:r>
              <a:rPr lang="en-US" altLang="zh-TW" sz="2400" dirty="0" smtClean="0"/>
              <a:t>( judged relevant by the user for feedback )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3995936" y="548680"/>
            <a:ext cx="1358769" cy="432048"/>
            <a:chOff x="4211960" y="1556792"/>
            <a:chExt cx="1358769" cy="432048"/>
          </a:xfrm>
        </p:grpSpPr>
        <p:sp>
          <p:nvSpPr>
            <p:cNvPr id="5" name="笑臉 4"/>
            <p:cNvSpPr/>
            <p:nvPr/>
          </p:nvSpPr>
          <p:spPr>
            <a:xfrm>
              <a:off x="4211960" y="1675656"/>
              <a:ext cx="313184" cy="313184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圓角矩形圖說文字 5"/>
                <p:cNvSpPr/>
                <p:nvPr/>
              </p:nvSpPr>
              <p:spPr>
                <a:xfrm>
                  <a:off x="4656329" y="1556792"/>
                  <a:ext cx="914400" cy="396624"/>
                </a:xfrm>
                <a:prstGeom prst="wedgeRoundRectCallout">
                  <a:avLst>
                    <a:gd name="adj1" fmla="val -62417"/>
                    <a:gd name="adj2" fmla="val 30543"/>
                    <a:gd name="adj3" fmla="val 16667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1,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" name="圓角矩形圖說文字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329" y="1556792"/>
                  <a:ext cx="914400" cy="396624"/>
                </a:xfrm>
                <a:prstGeom prst="wedgeRoundRectCallout">
                  <a:avLst>
                    <a:gd name="adj1" fmla="val -62417"/>
                    <a:gd name="adj2" fmla="val 30543"/>
                    <a:gd name="adj3" fmla="val 16667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61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1331640" y="685801"/>
                <a:ext cx="6096000" cy="3657599"/>
              </a:xfrm>
            </p:spPr>
            <p:txBody>
              <a:bodyPr/>
              <a:lstStyle/>
              <a:p>
                <a:r>
                  <a:rPr lang="en-US" altLang="zh-TW" dirty="0" smtClean="0"/>
                  <a:t>Absolute Divergence</a:t>
                </a:r>
              </a:p>
              <a:p>
                <a:pPr lvl="1"/>
                <a:r>
                  <a:rPr lang="en-US" altLang="zh-TW" dirty="0" err="1" smtClean="0"/>
                  <a:t>QFBDiv_A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zh-TW" altLang="en-US" i="1">
                            <a:latin typeface="Cambria Math"/>
                          </a:rPr>
                          <m:t>∈</m:t>
                        </m:r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nary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zh-TW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(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′)</m:t>
                            </m:r>
                          </m:e>
                        </m:nary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altLang="zh-TW" dirty="0" smtClean="0"/>
                  <a:t>   ,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𝜇</m:t>
                    </m:r>
                    <m:r>
                      <a:rPr lang="en-US" altLang="zh-TW" b="0" i="1" smtClean="0">
                        <a:latin typeface="Cambria Math"/>
                      </a:rPr>
                      <m:t>=1500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Relative </a:t>
                </a:r>
                <a:r>
                  <a:rPr lang="en-US" altLang="zh-TW" dirty="0" smtClean="0"/>
                  <a:t>Divergence</a:t>
                </a:r>
              </a:p>
              <a:p>
                <a:pPr lvl="1"/>
                <a:r>
                  <a:rPr lang="en-US" altLang="zh-TW" dirty="0" err="1" smtClean="0"/>
                  <a:t>QFBDiv_R</a:t>
                </a:r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𝑝𝑟𝑒𝑐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e>
                    </m:nary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: the rank of document 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𝑝𝑟𝑒𝑐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) : precision of top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 documents</a:t>
                </a:r>
              </a:p>
              <a:p>
                <a:pPr lvl="1"/>
                <a:r>
                  <a:rPr lang="en-US" altLang="zh-TW" dirty="0" smtClean="0"/>
                  <a:t>K : a constant</a:t>
                </a:r>
                <a:endParaRPr lang="en-US" altLang="zh-TW" dirty="0" smtClean="0"/>
              </a:p>
            </p:txBody>
          </p:sp>
        </mc:Choice>
        <mc:Fallback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1640" y="685801"/>
                <a:ext cx="6096000" cy="3657599"/>
              </a:xfrm>
              <a:blipFill rotWithShape="1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Divergence between Query and Feedback </a:t>
            </a:r>
            <a:r>
              <a:rPr lang="en-US" altLang="zh-TW" sz="4000" dirty="0" smtClean="0"/>
              <a:t>Documents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8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6430416" y="1916832"/>
                <a:ext cx="2464906" cy="241502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C000"/>
                    </a:solidFill>
                    <a:latin typeface="Cambria Math"/>
                  </a:rPr>
                  <a:t>K=10 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>
                            <a:solidFill>
                              <a:srgbClr val="FFC000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altLang="zh-TW" i="0">
                            <a:solidFill>
                              <a:srgbClr val="FFC000"/>
                            </a:solidFill>
                            <a:latin typeface="Cambria Math"/>
                          </a:rPr>
                          <m:t>1,</m:t>
                        </m:r>
                      </m:sub>
                    </m:sSub>
                    <m:sSub>
                      <m:sSubPr>
                        <m:ctrlPr>
                          <a:rPr lang="en-US" altLang="zh-TW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>
                            <a:solidFill>
                              <a:srgbClr val="FFC000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altLang="zh-TW" i="0">
                            <a:solidFill>
                              <a:srgbClr val="FFC000"/>
                            </a:solidFill>
                            <a:latin typeface="Cambria Math"/>
                          </a:rPr>
                          <m:t>2,</m:t>
                        </m:r>
                      </m:sub>
                    </m:sSub>
                    <m:sSub>
                      <m:sSubPr>
                        <m:ctrlPr>
                          <a:rPr lang="en-US" altLang="zh-TW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>
                            <a:solidFill>
                              <a:srgbClr val="FFC000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altLang="zh-TW" b="0" i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>
                            <a:solidFill>
                              <a:srgbClr val="FFC000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altLang="zh-TW" b="0" i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altLang="zh-TW" i="0">
                            <a:solidFill>
                              <a:srgbClr val="FFC00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altLang="zh-TW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>
                            <a:solidFill>
                              <a:srgbClr val="FFC000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altLang="zh-TW" b="0" i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FFC000"/>
                    </a:solidFill>
                    <a:latin typeface="Cambria Math"/>
                  </a:rPr>
                  <a:t>}</a:t>
                </a:r>
              </a:p>
              <a:p>
                <a:pPr/>
                <a:endParaRPr lang="en-US" altLang="zh-TW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,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dirty="0" smtClean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TW" b="0" i="1" smtClean="0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TW" b="0" i="1" smtClean="0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zh-TW" altLang="en-US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C000"/>
                    </a:solidFill>
                  </a:rPr>
                  <a:t>= 0.3</a:t>
                </a:r>
              </a:p>
              <a:p>
                <a:endParaRPr lang="en-US" altLang="zh-TW" dirty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,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TW" dirty="0" smtClean="0">
                  <a:solidFill>
                    <a:srgbClr val="FFC0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TW" i="1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TW" i="1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num>
                      <m:den>
                        <m:r>
                          <a:rPr lang="en-US" altLang="zh-TW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zh-TW" altLang="en-US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C000"/>
                    </a:solidFill>
                  </a:rPr>
                  <a:t>= 0.21</a:t>
                </a: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416" y="1916832"/>
                <a:ext cx="2464906" cy="2415020"/>
              </a:xfrm>
              <a:prstGeom prst="rect">
                <a:avLst/>
              </a:prstGeom>
              <a:blipFill rotWithShape="1">
                <a:blip r:embed="rId3"/>
                <a:stretch>
                  <a:fillRect l="-1970" t="-1253" r="-739" b="-25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Logistic regression model</a:t>
                </a:r>
              </a:p>
              <a:p>
                <a:r>
                  <a:rPr lang="en-US" altLang="zh-TW" dirty="0" smtClean="0"/>
                  <a:t>Its function form: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effectLst/>
                        <a:latin typeface="Cambria Math"/>
                      </a:rPr>
                      <m:t>f</m:t>
                    </m:r>
                    <m:r>
                      <a:rPr lang="en-US" altLang="zh-TW">
                        <a:effectLst/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effectLst/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i="1">
                        <a:effectLst/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effectLst/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/>
                          </a:rPr>
                          <m:t>exp</m:t>
                        </m:r>
                        <m:r>
                          <a:rPr lang="en-US" altLang="zh-TW" i="1">
                            <a:effectLst/>
                            <a:latin typeface="Cambria Math"/>
                          </a:rPr>
                          <m:t>(−</m:t>
                        </m:r>
                        <m:r>
                          <a:rPr lang="en-US" altLang="zh-TW" i="1">
                            <a:effectLst/>
                            <a:latin typeface="Cambria Math"/>
                          </a:rPr>
                          <m:t>𝑧</m:t>
                        </m:r>
                        <m:r>
                          <a:rPr lang="en-US" altLang="zh-TW" i="1">
                            <a:effectLst/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zh-TW" altLang="zh-TW" dirty="0">
                  <a:effectLst/>
                </a:endParaRPr>
              </a:p>
              <a:p>
                <a:r>
                  <a:rPr lang="en-US" altLang="zh-TW" dirty="0"/>
                  <a:t>z</a:t>
                </a:r>
                <a:r>
                  <a:rPr lang="en-US" altLang="zh-TW" dirty="0" smtClean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effectLst/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TW" i="1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effectLst/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TW" i="1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effectLst/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/>
                          </a:rPr>
                          <m:t>k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TW" i="1">
                            <a:effectLst/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learn these weights from training data (e.g., past queries)</a:t>
                </a:r>
              </a:p>
              <a:p>
                <a:r>
                  <a:rPr lang="en-US" altLang="zh-TW" dirty="0" smtClean="0"/>
                  <a:t> once the weights has been derived for a particular data set, the equation can be used to predict feedback coefficients for new data sets (i.e., future queries)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700" b="-1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Learning </a:t>
            </a:r>
            <a:r>
              <a:rPr lang="en-US" altLang="zh-TW" sz="4400" dirty="0" smtClean="0"/>
              <a:t>Algorithm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98C05-E0F7-4085-AB4B-70AFDB2B83DC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1242300" y="2133382"/>
            <a:ext cx="7074116" cy="1832031"/>
            <a:chOff x="3305083" y="3933056"/>
            <a:chExt cx="7074116" cy="1832031"/>
          </a:xfrm>
        </p:grpSpPr>
        <p:grpSp>
          <p:nvGrpSpPr>
            <p:cNvPr id="21" name="群組 20"/>
            <p:cNvGrpSpPr/>
            <p:nvPr/>
          </p:nvGrpSpPr>
          <p:grpSpPr>
            <a:xfrm>
              <a:off x="6084168" y="3933056"/>
              <a:ext cx="2232248" cy="1413497"/>
              <a:chOff x="6262299" y="4583482"/>
              <a:chExt cx="2232248" cy="14134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文字方塊 5"/>
                  <p:cNvSpPr txBox="1"/>
                  <p:nvPr/>
                </p:nvSpPr>
                <p:spPr>
                  <a:xfrm>
                    <a:off x="6262299" y="5517232"/>
                    <a:ext cx="1961050" cy="479747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dirty="0" smtClean="0">
                        <a:solidFill>
                          <a:srgbClr val="FFC000"/>
                        </a:solidFill>
                      </a:rPr>
                      <a:t>feature vector  </a:t>
                    </a:r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zh-TW" altLang="zh-TW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groupChr>
                              <m:groupChrPr>
                                <m:chr m:val="→"/>
                                <m:pos m:val="top"/>
                                <m:ctrlPr>
                                  <a:rPr lang="zh-TW" altLang="zh-TW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en-US" altLang="zh-TW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</m:groupChr>
                          </m:e>
                        </m:box>
                      </m:oMath>
                    </a14:m>
                    <a:r>
                      <a:rPr lang="en-US" altLang="zh-TW" dirty="0" smtClean="0">
                        <a:solidFill>
                          <a:srgbClr val="FFC000"/>
                        </a:solidFill>
                      </a:rPr>
                      <a:t> </a:t>
                    </a:r>
                    <a:endParaRPr lang="zh-TW" alt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文字方塊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2299" y="5517232"/>
                    <a:ext cx="1961050" cy="47974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477" t="-11111" r="-25077" b="-11111"/>
                    </a:stretch>
                  </a:blipFill>
                  <a:ln>
                    <a:solidFill>
                      <a:srgbClr val="FFC000"/>
                    </a:solidFill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直線單箭頭接點 7"/>
              <p:cNvCxnSpPr/>
              <p:nvPr/>
            </p:nvCxnSpPr>
            <p:spPr>
              <a:xfrm>
                <a:off x="6262299" y="4583482"/>
                <a:ext cx="653253" cy="93375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/>
              <p:nvPr/>
            </p:nvCxnSpPr>
            <p:spPr>
              <a:xfrm flipH="1">
                <a:off x="6948264" y="4585294"/>
                <a:ext cx="144016" cy="93193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15"/>
              <p:cNvCxnSpPr/>
              <p:nvPr/>
            </p:nvCxnSpPr>
            <p:spPr>
              <a:xfrm flipH="1">
                <a:off x="6987560" y="4587106"/>
                <a:ext cx="1506987" cy="93012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文字方塊 22"/>
            <p:cNvSpPr txBox="1"/>
            <p:nvPr/>
          </p:nvSpPr>
          <p:spPr>
            <a:xfrm>
              <a:off x="3305083" y="5426533"/>
              <a:ext cx="7074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FFC000"/>
                  </a:solidFill>
                </a:rPr>
                <a:t>( Query Length, Entropy of Query, Clarity of Query, Feedback Length, … , ) </a:t>
              </a:r>
              <a:endParaRPr lang="zh-TW" altLang="en-US" sz="16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9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然力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然力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自然力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2487</TotalTime>
  <Words>1505</Words>
  <Application>Microsoft Office PowerPoint</Application>
  <PresentationFormat>如螢幕大小 (4:3)</PresentationFormat>
  <Paragraphs>150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自然力</vt:lpstr>
      <vt:lpstr>Adaptive Relevance Feedback  in Information Retrieval Yuanhua Lv and ChengXiang Zhai (CIKM ‘09)</vt:lpstr>
      <vt:lpstr>Outline</vt:lpstr>
      <vt:lpstr>Introduction</vt:lpstr>
      <vt:lpstr>Problem Formulation</vt:lpstr>
      <vt:lpstr>A Learning Approach To Adaptive Relevance Feedback</vt:lpstr>
      <vt:lpstr>Discrimination of Query</vt:lpstr>
      <vt:lpstr>Discrimination of Feedback documents ( judged relevant by the user for feedback )</vt:lpstr>
      <vt:lpstr>Divergence between Query and Feedback Documents</vt:lpstr>
      <vt:lpstr>Learning Algorithm</vt:lpstr>
      <vt:lpstr>Experiments Experiment Design</vt:lpstr>
      <vt:lpstr>Experiments Sensitivity of Feedback Coefficient</vt:lpstr>
      <vt:lpstr>Experiments Feature Analysis and Selection</vt:lpstr>
      <vt:lpstr>Experiments Feature Analysis and Selection</vt:lpstr>
      <vt:lpstr>Experiments Performance of Adaptive Relevance Feedback</vt:lpstr>
      <vt:lpstr>Experiments Performance of Adaptive Relevance Feedback</vt:lpstr>
      <vt:lpstr>Experiments Performance of Adaptive Relevance Feedback</vt:lpstr>
      <vt:lpstr>Experiments Performance of Adaptive Relevance Feedback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</dc:title>
  <dc:creator>elsa</dc:creator>
  <cp:lastModifiedBy>elsa</cp:lastModifiedBy>
  <cp:revision>90</cp:revision>
  <dcterms:created xsi:type="dcterms:W3CDTF">2010-09-28T10:04:21Z</dcterms:created>
  <dcterms:modified xsi:type="dcterms:W3CDTF">2010-10-11T23:12:39Z</dcterms:modified>
</cp:coreProperties>
</file>